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3"/>
  </p:notesMasterIdLst>
  <p:handoutMasterIdLst>
    <p:handoutMasterId r:id="rId274"/>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23" r:id="rId253"/>
    <p:sldId id="919" r:id="rId254"/>
    <p:sldId id="921" r:id="rId255"/>
    <p:sldId id="924" r:id="rId256"/>
    <p:sldId id="753" r:id="rId257"/>
    <p:sldId id="754" r:id="rId258"/>
    <p:sldId id="823" r:id="rId259"/>
    <p:sldId id="758" r:id="rId260"/>
    <p:sldId id="759" r:id="rId261"/>
    <p:sldId id="760" r:id="rId262"/>
    <p:sldId id="762" r:id="rId263"/>
    <p:sldId id="761" r:id="rId264"/>
    <p:sldId id="764" r:id="rId265"/>
    <p:sldId id="766" r:id="rId266"/>
    <p:sldId id="920" r:id="rId267"/>
    <p:sldId id="767" r:id="rId268"/>
    <p:sldId id="768" r:id="rId269"/>
    <p:sldId id="773" r:id="rId270"/>
    <p:sldId id="772" r:id="rId271"/>
    <p:sldId id="770" r:id="rId27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beta8preview4</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2021/10/18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beta8preview4</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beta8preview4</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beta8preview4</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a:t>
            </a:r>
            <a:r>
              <a:rPr kumimoji="1" lang="en-US" altLang="ja-JP" sz="2000" dirty="0" smtClean="0"/>
              <a:t>11, Windows </a:t>
            </a:r>
            <a:r>
              <a:rPr kumimoji="1" lang="en-US" altLang="ja-JP" sz="2000" dirty="0" smtClean="0"/>
              <a:t>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beta8preview4</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a:t>
            </a:r>
            <a:r>
              <a:rPr lang="en-US" altLang="ja-JP" sz="2000" dirty="0" smtClean="0"/>
              <a:t>11, Windows </a:t>
            </a:r>
            <a:r>
              <a:rPr lang="en-US" altLang="ja-JP" sz="2000" dirty="0"/>
              <a:t>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beta8preview4</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smtClean="0"/>
              <a:t>本手順書のここまでのページでは、コントローラの </a:t>
            </a:r>
            <a:r>
              <a:rPr lang="en-US" altLang="ja-JP" sz="1800" dirty="0" smtClean="0"/>
              <a:t>IPv4 </a:t>
            </a:r>
            <a:r>
              <a:rPr lang="ja-JP" altLang="en-US" sz="1800" dirty="0" smtClean="0"/>
              <a:t>アドレスそのものを指定して設定ファイル等を記載してきた。</a:t>
            </a:r>
            <a:r>
              <a:rPr lang="en-US" altLang="ja-JP" sz="1800" dirty="0" smtClean="0"/>
              <a:t>IPv4 </a:t>
            </a:r>
            <a:r>
              <a:rPr lang="ja-JP" altLang="en-US" sz="1800" dirty="0" smtClean="0"/>
              <a:t>アドレスを記載するべき部分には、代わりに、</a:t>
            </a:r>
            <a:r>
              <a:rPr lang="en-US" altLang="ja-JP" sz="1800" dirty="0" smtClean="0"/>
              <a:t>DNS FQDN </a:t>
            </a:r>
            <a:r>
              <a:rPr lang="ja-JP" altLang="en-US" sz="1800" dirty="0" smtClean="0"/>
              <a:t>を記載することも可能である。</a:t>
            </a:r>
          </a:p>
          <a:p>
            <a:pPr lvl="1"/>
            <a:r>
              <a:rPr lang="ja-JP" altLang="en-US" sz="1400" dirty="0" smtClean="0"/>
              <a:t>メリット</a:t>
            </a:r>
            <a:r>
              <a:rPr lang="en-US" altLang="ja-JP" sz="1400" dirty="0" smtClean="0"/>
              <a:t>: </a:t>
            </a:r>
            <a:r>
              <a:rPr lang="ja-JP" altLang="en-US" sz="1200" dirty="0" smtClean="0"/>
              <a:t>将来のいずれかのコントローラの </a:t>
            </a:r>
            <a:r>
              <a:rPr lang="en-US" altLang="ja-JP" sz="1200" dirty="0" smtClean="0"/>
              <a:t>IPv4 </a:t>
            </a:r>
            <a:r>
              <a:rPr lang="ja-JP" altLang="en-US" sz="1200" dirty="0" smtClean="0"/>
              <a:t>アドレスの変更に対応できる。</a:t>
            </a:r>
            <a:endParaRPr lang="en-US" altLang="ja-JP" sz="1200" dirty="0" smtClean="0"/>
          </a:p>
          <a:p>
            <a:pPr lvl="1"/>
            <a:r>
              <a:rPr lang="ja-JP" altLang="en-US" sz="1400" dirty="0" smtClean="0"/>
              <a:t>デメリット</a:t>
            </a:r>
            <a:r>
              <a:rPr lang="en-US" altLang="ja-JP" sz="1400" dirty="0" smtClean="0"/>
              <a:t>: </a:t>
            </a:r>
            <a:r>
              <a:rPr lang="ja-JP" altLang="en-US" sz="1200" dirty="0" smtClean="0"/>
              <a:t>安定した </a:t>
            </a:r>
            <a:r>
              <a:rPr lang="en-US" altLang="ja-JP" sz="1200" dirty="0" smtClean="0"/>
              <a:t>DNS </a:t>
            </a:r>
            <a:r>
              <a:rPr lang="ja-JP" altLang="en-US" sz="1200" dirty="0" smtClean="0"/>
              <a:t>ゾーンの用意やホストの定義が必要となる。また、何らかの原因で </a:t>
            </a:r>
            <a:r>
              <a:rPr lang="en-US" altLang="ja-JP" sz="1200" dirty="0" smtClean="0"/>
              <a:t>DNS </a:t>
            </a:r>
            <a:r>
              <a:rPr lang="ja-JP" altLang="en-US" sz="1200" dirty="0" smtClean="0"/>
              <a:t>がダウンした場合に、通信が不能になる。</a:t>
            </a:r>
            <a:endParaRPr lang="en-US" altLang="ja-JP" sz="1200" dirty="0" smtClean="0"/>
          </a:p>
          <a:p>
            <a:r>
              <a:rPr lang="ja-JP" altLang="en-US" sz="1800" dirty="0" smtClean="0"/>
              <a:t>アプリケーション </a:t>
            </a:r>
            <a:r>
              <a:rPr lang="en-US" altLang="ja-JP" sz="1800" dirty="0" smtClean="0"/>
              <a:t>-&gt; </a:t>
            </a:r>
            <a:r>
              <a:rPr lang="ja-JP" altLang="en-US" sz="1800" dirty="0" smtClean="0"/>
              <a:t>各コントローラ の接続において、</a:t>
            </a:r>
            <a:r>
              <a:rPr lang="en-US" altLang="ja-JP" sz="1800" dirty="0" smtClean="0"/>
              <a:t>DNS FQDN </a:t>
            </a:r>
            <a:r>
              <a:rPr lang="ja-JP" altLang="en-US" sz="1800" dirty="0" smtClean="0"/>
              <a:t>を指定することができる。</a:t>
            </a:r>
            <a:endParaRPr lang="en-US" altLang="ja-JP" sz="1800" dirty="0" smtClean="0"/>
          </a:p>
          <a:p>
            <a:pPr lvl="1"/>
            <a:r>
              <a:rPr lang="ja-JP" altLang="en-US" sz="1400" dirty="0" smtClean="0"/>
              <a:t>アプリケーション側では、</a:t>
            </a:r>
            <a:r>
              <a:rPr kumimoji="1" lang="ja-JP" altLang="en-US" sz="1400" dirty="0" smtClean="0"/>
              <a:t>「</a:t>
            </a:r>
            <a:r>
              <a:rPr lang="en-US" altLang="ja-JP" sz="1400" dirty="0" smtClean="0"/>
              <a:t>6-4</a:t>
            </a:r>
            <a:r>
              <a:rPr lang="ja-JP" altLang="en-US" sz="1400" dirty="0" smtClean="0"/>
              <a:t>」および「</a:t>
            </a:r>
            <a:r>
              <a:rPr lang="en-US" altLang="ja-JP" sz="1400" dirty="0" smtClean="0"/>
              <a:t>7-8</a:t>
            </a:r>
            <a:r>
              <a:rPr lang="ja-JP" altLang="en-US" sz="1400" dirty="0" smtClean="0"/>
              <a:t>」で </a:t>
            </a:r>
            <a:r>
              <a:rPr lang="en-US" altLang="ja-JP" sz="1400" dirty="0" smtClean="0"/>
              <a:t>EntryPoint.dat </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
            </a:r>
            <a:br>
              <a:rPr lang="en-US" altLang="ja-JP" sz="1400" dirty="0" smtClean="0"/>
            </a:br>
            <a:r>
              <a:rPr lang="ja-JP" altLang="en-US" sz="1400" dirty="0" smtClean="0"/>
              <a:t>例</a:t>
            </a:r>
            <a:r>
              <a:rPr lang="en-US" altLang="ja-JP" sz="1400" dirty="0" smtClean="0"/>
              <a:t>: </a:t>
            </a:r>
            <a:r>
              <a:rPr lang="en-US" altLang="ja-JP" sz="1400" b="1" dirty="0" smtClean="0">
                <a:solidFill>
                  <a:schemeClr val="accent6">
                    <a:lumMod val="75000"/>
                  </a:schemeClr>
                </a:solidFill>
              </a:rPr>
              <a:t>https://</a:t>
            </a:r>
            <a:r>
              <a:rPr lang="en-US" altLang="ja-JP" sz="1400" b="1" dirty="0" smtClean="0">
                <a:solidFill>
                  <a:srgbClr val="FF0000"/>
                </a:solidFill>
              </a:rPr>
              <a:t>abc.example.org</a:t>
            </a:r>
            <a:r>
              <a:rPr lang="en-US" altLang="ja-JP" sz="1400" b="1" dirty="0" smtClean="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smtClean="0">
              <a:solidFill>
                <a:schemeClr val="accent6">
                  <a:lumMod val="75000"/>
                </a:schemeClr>
              </a:solidFill>
            </a:endParaRPr>
          </a:p>
          <a:p>
            <a:pPr lvl="2"/>
            <a:r>
              <a:rPr lang="ja-JP" altLang="en-US" sz="1200" dirty="0" smtClean="0"/>
              <a:t>長期的に利用される可能性があるサービスを構築するときは、</a:t>
            </a:r>
            <a:r>
              <a:rPr lang="en-US" altLang="ja-JP" sz="1200" dirty="0" smtClean="0"/>
              <a:t>IP </a:t>
            </a:r>
            <a:r>
              <a:rPr lang="ja-JP" altLang="en-US" sz="1200" dirty="0" smtClean="0"/>
              <a:t>アドレス直打ちではなく、</a:t>
            </a:r>
            <a:r>
              <a:rPr lang="en-US" altLang="ja-JP" sz="1200" dirty="0" smtClean="0"/>
              <a:t>DNS </a:t>
            </a:r>
            <a:r>
              <a:rPr lang="ja-JP" altLang="en-US" sz="1200" dirty="0" smtClean="0"/>
              <a:t>名による運用を推奨する。</a:t>
            </a:r>
            <a:endParaRPr lang="en-US" altLang="ja-JP" sz="1200" dirty="0" smtClean="0"/>
          </a:p>
          <a:p>
            <a:r>
              <a:rPr lang="ja-JP" altLang="en-US" sz="1800" dirty="0" smtClean="0"/>
              <a:t>中継ゲートウェイ </a:t>
            </a:r>
            <a:r>
              <a:rPr lang="en-US" altLang="ja-JP" sz="1800" dirty="0" smtClean="0"/>
              <a:t>-&gt; </a:t>
            </a:r>
            <a:r>
              <a:rPr lang="ja-JP" altLang="en-US" sz="1800" dirty="0" smtClean="0"/>
              <a:t>コントローラ の接続において、</a:t>
            </a:r>
            <a:r>
              <a:rPr lang="en-US" altLang="ja-JP" sz="1800" dirty="0" smtClean="0"/>
              <a:t>DNS </a:t>
            </a:r>
            <a:r>
              <a:rPr lang="en-US" altLang="ja-JP" sz="1800" dirty="0"/>
              <a:t>FQDN </a:t>
            </a:r>
            <a:r>
              <a:rPr lang="ja-JP" altLang="en-US" sz="1800" dirty="0"/>
              <a:t>を指定することができる</a:t>
            </a:r>
            <a:r>
              <a:rPr lang="ja-JP" altLang="en-US" sz="1800" dirty="0" smtClean="0"/>
              <a:t>。</a:t>
            </a:r>
            <a:endParaRPr lang="en-US" altLang="ja-JP" sz="1800" dirty="0" smtClean="0"/>
          </a:p>
          <a:p>
            <a:pPr lvl="1"/>
            <a:r>
              <a:rPr lang="ja-JP" altLang="en-US" sz="1400" dirty="0" smtClean="0"/>
              <a:t>中継ゲートウェイ側では、「</a:t>
            </a:r>
            <a:r>
              <a:rPr lang="en-US" altLang="ja-JP" sz="1400" dirty="0" smtClean="0"/>
              <a:t>5-4</a:t>
            </a:r>
            <a:r>
              <a:rPr lang="ja-JP" altLang="en-US" sz="1400" dirty="0" smtClean="0"/>
              <a:t>」で「</a:t>
            </a:r>
            <a:r>
              <a:rPr lang="en-US" altLang="ja-JP" sz="1400" dirty="0" smtClean="0"/>
              <a:t>ThinGate.ini</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(2 </a:t>
            </a:r>
            <a:r>
              <a:rPr lang="ja-JP" altLang="en-US" sz="1400" dirty="0" smtClean="0"/>
              <a:t>台以上コントローラがある場合も同様</a:t>
            </a:r>
            <a:r>
              <a:rPr lang="en-US" altLang="ja-JP" sz="1400" dirty="0" smtClean="0"/>
              <a:t>)</a:t>
            </a:r>
            <a:br>
              <a:rPr lang="en-US" altLang="ja-JP" sz="1400" dirty="0" smtClean="0"/>
            </a:br>
            <a:r>
              <a:rPr lang="ja-JP" altLang="en-US" sz="1400" dirty="0" smtClean="0"/>
              <a:t>例</a:t>
            </a:r>
            <a:r>
              <a:rPr lang="en-US" altLang="ja-JP" sz="1400" dirty="0" smtClean="0"/>
              <a:t>: </a:t>
            </a:r>
            <a:r>
              <a:rPr lang="en-US" altLang="ja-JP" sz="1400" b="1" dirty="0" err="1" smtClean="0">
                <a:solidFill>
                  <a:schemeClr val="accent6">
                    <a:lumMod val="75000"/>
                  </a:schemeClr>
                </a:solidFill>
              </a:rPr>
              <a:t>ControllerUrl</a:t>
            </a:r>
            <a:r>
              <a:rPr lang="en-US" altLang="ja-JP" sz="1400" b="1" dirty="0" smtClean="0">
                <a:solidFill>
                  <a:schemeClr val="accent6">
                    <a:lumMod val="75000"/>
                  </a:schemeClr>
                </a:solidFill>
              </a:rPr>
              <a:t>         </a:t>
            </a:r>
            <a:r>
              <a:rPr lang="en-US" altLang="ja-JP" sz="1400" b="1" dirty="0">
                <a:solidFill>
                  <a:schemeClr val="accent6">
                    <a:lumMod val="75000"/>
                  </a:schemeClr>
                </a:solidFill>
              </a:rPr>
              <a:t>http</a:t>
            </a:r>
            <a:r>
              <a:rPr lang="en-US" altLang="ja-JP" sz="1400" b="1" dirty="0" smtClean="0">
                <a:solidFill>
                  <a:schemeClr val="accent6">
                    <a:lumMod val="75000"/>
                  </a:schemeClr>
                </a:solidFill>
              </a:rPr>
              <a:t>://</a:t>
            </a:r>
            <a:r>
              <a:rPr lang="en-US" altLang="ja-JP" sz="1400" b="1" dirty="0">
                <a:solidFill>
                  <a:srgbClr val="FF0000"/>
                </a:solidFill>
              </a:rPr>
              <a:t>abc.example.org</a:t>
            </a:r>
            <a:r>
              <a:rPr lang="en-US" altLang="ja-JP" sz="1400" b="1" dirty="0" smtClean="0">
                <a:solidFill>
                  <a:schemeClr val="accent6">
                    <a:lumMod val="75000"/>
                  </a:schemeClr>
                </a:solidFill>
              </a:rPr>
              <a:t>:88/thincontrol/</a:t>
            </a:r>
          </a:p>
          <a:p>
            <a:pPr lvl="2"/>
            <a:r>
              <a:rPr lang="ja-JP" altLang="en-US" sz="1200" dirty="0" smtClean="0"/>
              <a:t>長期的</a:t>
            </a:r>
            <a:r>
              <a:rPr lang="ja-JP" altLang="en-US" sz="1200" dirty="0"/>
              <a:t>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r>
              <a:rPr lang="ja-JP" altLang="en-US" sz="1200" dirty="0" smtClean="0"/>
              <a:t>。</a:t>
            </a:r>
            <a:endParaRPr lang="en-US" altLang="ja-JP" sz="1200" dirty="0" smtClean="0"/>
          </a:p>
          <a:p>
            <a:r>
              <a:rPr lang="ja-JP" altLang="en-US" sz="2000" dirty="0" smtClean="0"/>
              <a:t>各コントローラ → データベースのリモート接続 </a:t>
            </a:r>
            <a:r>
              <a:rPr lang="en-US" altLang="ja-JP" sz="2000" dirty="0" smtClean="0"/>
              <a:t>(</a:t>
            </a:r>
            <a:r>
              <a:rPr lang="ja-JP" altLang="en-US" sz="2000" dirty="0" smtClean="0"/>
              <a:t>独立データベースサーバーの場合</a:t>
            </a:r>
            <a:r>
              <a:rPr lang="en-US" altLang="ja-JP" sz="2000" dirty="0" smtClean="0"/>
              <a:t>) </a:t>
            </a:r>
            <a:r>
              <a:rPr lang="ja-JP" altLang="en-US" sz="2000" dirty="0" smtClean="0"/>
              <a:t>において、</a:t>
            </a:r>
            <a:r>
              <a:rPr lang="en-US" altLang="ja-JP" sz="2000" dirty="0"/>
              <a:t> DNS FQDN </a:t>
            </a:r>
            <a:r>
              <a:rPr lang="ja-JP" altLang="en-US" sz="2000" dirty="0"/>
              <a:t>を指定することができる。</a:t>
            </a:r>
            <a:endParaRPr lang="en-US" altLang="ja-JP" sz="2000" dirty="0"/>
          </a:p>
          <a:p>
            <a:pPr lvl="1"/>
            <a:r>
              <a:rPr lang="ja-JP" altLang="en-US" sz="1400" dirty="0" smtClean="0"/>
              <a:t>データベースがコントローラとは異なるホストにある場合、各コントローラ側では、「</a:t>
            </a:r>
            <a:r>
              <a:rPr lang="en-US" altLang="ja-JP" sz="1400" dirty="0" smtClean="0"/>
              <a:t>7-6</a:t>
            </a:r>
            <a:r>
              <a:rPr lang="ja-JP" altLang="en-US" sz="1400" dirty="0" smtClean="0"/>
              <a:t>」の </a:t>
            </a:r>
            <a:r>
              <a:rPr lang="en-US" altLang="ja-JP" sz="1400" dirty="0" smtClean="0"/>
              <a:t>DB </a:t>
            </a:r>
            <a:r>
              <a:rPr lang="ja-JP" altLang="en-US" sz="1400" dirty="0" smtClean="0"/>
              <a:t>接続文字列のサンプルとして </a:t>
            </a:r>
            <a:r>
              <a:rPr lang="en-US" altLang="ja-JP" sz="1400" dirty="0" smtClean="0"/>
              <a:t>IPv4 </a:t>
            </a:r>
            <a:r>
              <a:rPr lang="ja-JP" altLang="en-US" sz="1400" dirty="0" smtClean="0"/>
              <a:t>アドレスを指定していた部分について、代わりに </a:t>
            </a:r>
            <a:r>
              <a:rPr lang="en-US" altLang="ja-JP" sz="1400" dirty="0" smtClean="0"/>
              <a:t>DNS </a:t>
            </a:r>
            <a:r>
              <a:rPr lang="ja-JP" altLang="en-US" sz="1400" dirty="0"/>
              <a:t>名を指定することも可能で</a:t>
            </a:r>
            <a:r>
              <a:rPr lang="ja-JP" altLang="en-US" sz="1400" dirty="0" smtClean="0"/>
              <a:t>ある。</a:t>
            </a:r>
            <a:endParaRPr lang="en-US" altLang="ja-JP" sz="1400" dirty="0" smtClean="0"/>
          </a:p>
          <a:p>
            <a:pPr lvl="1"/>
            <a:endParaRPr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smtClean="0"/>
              <a:t>【</a:t>
            </a:r>
            <a:r>
              <a:rPr lang="ja-JP" altLang="en-US" sz="800" dirty="0" smtClean="0"/>
              <a:t>ご注意</a:t>
            </a:r>
            <a:r>
              <a:rPr lang="en-US" altLang="ja-JP" sz="800" dirty="0" smtClean="0"/>
              <a:t>】</a:t>
            </a:r>
            <a:r>
              <a:rPr lang="ja-JP" altLang="en-US" sz="800" dirty="0" smtClean="0"/>
              <a:t> 現在</a:t>
            </a:r>
            <a:r>
              <a:rPr lang="ja-JP" altLang="en-US" sz="800" dirty="0"/>
              <a:t>のシン・テレワークシステムのコントローラおよび中継ゲートウェイは、グローバル </a:t>
            </a:r>
            <a:r>
              <a:rPr lang="en-US" altLang="ja-JP" sz="800" dirty="0"/>
              <a:t>IPv4 </a:t>
            </a:r>
            <a:r>
              <a:rPr lang="ja-JP" altLang="en-US" sz="800" dirty="0"/>
              <a:t>アドレスを用いて運用することを想定</a:t>
            </a:r>
            <a:r>
              <a:rPr lang="ja-JP" altLang="en-US" sz="800" dirty="0" smtClean="0"/>
              <a:t>して開発されています</a:t>
            </a:r>
            <a:r>
              <a:rPr lang="ja-JP" altLang="en-US" sz="800" dirty="0"/>
              <a:t>。</a:t>
            </a:r>
          </a:p>
          <a:p>
            <a:r>
              <a:rPr lang="en-US" altLang="ja-JP" sz="800" dirty="0" smtClean="0"/>
              <a:t>(</a:t>
            </a:r>
            <a:r>
              <a:rPr lang="ja-JP" altLang="en-US" sz="800" dirty="0" smtClean="0"/>
              <a:t>ユーザーは、</a:t>
            </a:r>
            <a:r>
              <a:rPr lang="en-US" altLang="ja-JP" sz="800" dirty="0" smtClean="0"/>
              <a:t>IPv6 </a:t>
            </a:r>
            <a:r>
              <a:rPr lang="ja-JP" altLang="en-US" sz="800" dirty="0"/>
              <a:t>環境から</a:t>
            </a:r>
            <a:r>
              <a:rPr lang="ja-JP" altLang="en-US" sz="800" dirty="0" smtClean="0"/>
              <a:t>でも、</a:t>
            </a:r>
            <a:r>
              <a:rPr lang="en-US" altLang="ja-JP" sz="800" dirty="0" err="1" smtClean="0"/>
              <a:t>IPoE</a:t>
            </a:r>
            <a:r>
              <a:rPr lang="en-US" altLang="ja-JP" sz="800" dirty="0" smtClean="0"/>
              <a:t> </a:t>
            </a:r>
            <a:r>
              <a:rPr lang="ja-JP" altLang="en-US" sz="800" dirty="0" smtClean="0"/>
              <a:t>方式のトンネル技術、または</a:t>
            </a:r>
            <a:r>
              <a:rPr lang="en-US" altLang="ja-JP" sz="800" dirty="0" smtClean="0"/>
              <a:t>DNS64/NAT64 </a:t>
            </a:r>
            <a:r>
              <a:rPr lang="ja-JP" altLang="en-US" sz="800" dirty="0" smtClean="0"/>
              <a:t>経由で</a:t>
            </a:r>
            <a:r>
              <a:rPr lang="ja-JP" altLang="en-US" sz="800" dirty="0"/>
              <a:t>利用可能ですが、コントローラおよび中継</a:t>
            </a:r>
            <a:r>
              <a:rPr lang="ja-JP" altLang="en-US" sz="800"/>
              <a:t>ゲートウェイ</a:t>
            </a:r>
            <a:r>
              <a:rPr lang="ja-JP" altLang="en-US" sz="800" smtClean="0"/>
              <a:t>そのものには、グローバル </a:t>
            </a:r>
            <a:r>
              <a:rPr lang="en-US" altLang="ja-JP" sz="800" dirty="0"/>
              <a:t>IPv4 </a:t>
            </a:r>
            <a:r>
              <a:rPr lang="ja-JP" altLang="en-US" sz="800" dirty="0"/>
              <a:t>アドレスを割り当てる必要があります。</a:t>
            </a:r>
            <a:r>
              <a:rPr lang="en-US" altLang="ja-JP" sz="800" dirty="0" smtClean="0"/>
              <a:t>) </a:t>
            </a:r>
            <a:r>
              <a:rPr lang="ja-JP" altLang="en-US" sz="800" dirty="0" smtClean="0"/>
              <a:t>また</a:t>
            </a:r>
            <a:r>
              <a:rPr lang="ja-JP" altLang="en-US" sz="800" dirty="0"/>
              <a:t>、コントローラおよび中継ゲートウェイで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r>
              <a:rPr lang="ja-JP" altLang="en-US" sz="800" dirty="0" smtClean="0"/>
              <a:t>。</a:t>
            </a:r>
            <a:endParaRPr lang="ja-JP" altLang="en-US" sz="800" dirty="0"/>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a:t>
            </a:r>
            <a:r>
              <a:rPr kumimoji="1" lang="en-US" altLang="ja-JP" sz="2400" dirty="0" smtClean="0"/>
              <a:t>11 / 10 / </a:t>
            </a:r>
            <a:r>
              <a:rPr kumimoji="1" lang="en-US" altLang="ja-JP" sz="2400" dirty="0" smtClean="0"/>
              <a:t>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a:t>
            </a:r>
            <a:r>
              <a:rPr kumimoji="1" lang="en-US" altLang="ja-JP" sz="2400" dirty="0" smtClean="0"/>
              <a:t>11 / 10 / 8.1 / 7</a:t>
            </a:r>
            <a:r>
              <a:rPr kumimoji="1" lang="ja-JP" altLang="en-US" sz="2400" dirty="0" smtClean="0"/>
              <a:t> </a:t>
            </a:r>
            <a:r>
              <a:rPr kumimoji="1" lang="ja-JP" altLang="en-US" sz="2400" dirty="0" smtClean="0"/>
              <a:t>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ClientCertificateValidatorAsync</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a:t>
            </a:r>
            <a:r>
              <a:rPr lang="ja-JP" altLang="en-US" sz="1400" b="1" dirty="0">
                <a:solidFill>
                  <a:srgbClr val="FF0000"/>
                </a:solidFill>
              </a:rPr>
              <a:t>する</a:t>
            </a:r>
            <a:r>
              <a:rPr lang="ja-JP" altLang="en-US" sz="1400" b="1" dirty="0" smtClean="0">
                <a:solidFill>
                  <a:srgbClr val="FF0000"/>
                </a:solidFill>
              </a:rPr>
              <a:t>。</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 </a:t>
            </a:r>
            <a:r>
              <a:rPr kumimoji="1" lang="en-US" altLang="ja-JP" sz="1400" b="1" dirty="0" smtClean="0">
                <a:solidFill>
                  <a:srgbClr val="FF0000"/>
                </a:solidFill>
              </a:rPr>
              <a:t>(</a:t>
            </a:r>
            <a:r>
              <a:rPr kumimoji="1" lang="ja-JP" altLang="en-US" sz="1400" b="1" dirty="0" smtClean="0">
                <a:solidFill>
                  <a:srgbClr val="FF0000"/>
                </a:solidFill>
              </a:rPr>
              <a:t>→ これ</a:t>
            </a:r>
            <a:r>
              <a:rPr kumimoji="1" lang="ja-JP" altLang="en-US" sz="1400" b="1" smtClean="0">
                <a:solidFill>
                  <a:srgbClr val="FF0000"/>
                </a:solidFill>
              </a:rPr>
              <a:t>は、「</a:t>
            </a:r>
            <a:r>
              <a:rPr kumimoji="1" lang="en-US" altLang="ja-JP" sz="1400" b="1" dirty="0" smtClean="0">
                <a:solidFill>
                  <a:srgbClr val="FF0000"/>
                </a:solidFill>
              </a:rPr>
              <a:t>9-13B</a:t>
            </a:r>
            <a:r>
              <a:rPr kumimoji="1" lang="ja-JP" altLang="en-US" sz="1400" b="1" dirty="0" smtClean="0">
                <a:solidFill>
                  <a:srgbClr val="FF0000"/>
                </a:solidFill>
              </a:rPr>
              <a:t>」で説明されている目的で使用されるドメイン名である。</a:t>
            </a:r>
            <a:r>
              <a:rPr kumimoji="1" lang="en-US" altLang="ja-JP" sz="1400" b="1" dirty="0" smtClean="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r>
              <a:rPr lang="ja-JP" altLang="en-US" sz="1400" b="1" dirty="0" smtClean="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smtClean="0"/>
              <a:t>9-13 </a:t>
            </a:r>
            <a:r>
              <a:rPr kumimoji="1" lang="ja-JP" altLang="en-US" sz="1800" dirty="0" smtClean="0"/>
              <a:t>で述べた「</a:t>
            </a:r>
            <a:r>
              <a:rPr kumimoji="1" lang="en-US" altLang="ja-JP" sz="1800" dirty="0" smtClean="0"/>
              <a:t>websocket.jp</a:t>
            </a:r>
            <a:r>
              <a:rPr kumimoji="1" lang="ja-JP" altLang="en-US" sz="1800" dirty="0" smtClean="0"/>
              <a:t>」のデフォルト</a:t>
            </a:r>
            <a:r>
              <a:rPr lang="ja-JP" altLang="en-US" sz="1800" dirty="0"/>
              <a:t>の</a:t>
            </a:r>
            <a:r>
              <a:rPr lang="ja-JP" altLang="en-US" sz="1800" dirty="0" smtClean="0"/>
              <a:t>サンプルインフラは、</a:t>
            </a:r>
            <a:r>
              <a:rPr lang="en-US" altLang="ja-JP" sz="1800" dirty="0" smtClean="0"/>
              <a:t>HTML5 </a:t>
            </a:r>
            <a:r>
              <a:rPr lang="ja-JP" altLang="en-US" sz="1800" dirty="0" smtClean="0"/>
              <a:t>版 </a:t>
            </a:r>
            <a:r>
              <a:rPr lang="en-US" altLang="ja-JP" sz="1800" dirty="0" smtClean="0"/>
              <a:t>Web </a:t>
            </a:r>
            <a:r>
              <a:rPr lang="ja-JP" altLang="en-US" sz="1800" dirty="0" smtClean="0"/>
              <a:t>クライアントの </a:t>
            </a:r>
            <a:r>
              <a:rPr lang="en-US" altLang="ja-JP" sz="1800" dirty="0" err="1" smtClean="0"/>
              <a:t>WebSocket</a:t>
            </a:r>
            <a:r>
              <a:rPr lang="en-US" altLang="ja-JP" sz="1800" dirty="0" smtClean="0"/>
              <a:t> </a:t>
            </a:r>
            <a:r>
              <a:rPr lang="ja-JP" altLang="en-US" sz="1800" dirty="0" smtClean="0"/>
              <a:t>通信の確立目的でも使用されているが、同時に、通常の </a:t>
            </a:r>
            <a:r>
              <a:rPr lang="en-US" altLang="ja-JP" sz="1800" dirty="0" smtClean="0"/>
              <a:t>Win32 </a:t>
            </a:r>
            <a:r>
              <a:rPr lang="ja-JP" altLang="en-US" sz="1800" dirty="0" smtClean="0"/>
              <a:t>版アプリケーションの通信においても、内部的に利用されている。具体的には、コントローラ → 中継ゲートウェイのリダイレクションの際において、リダイレクト先の </a:t>
            </a:r>
            <a:r>
              <a:rPr lang="en-US" altLang="ja-JP" sz="1800" dirty="0" smtClean="0"/>
              <a:t>IPv4 </a:t>
            </a:r>
            <a:r>
              <a:rPr lang="ja-JP" altLang="en-US" sz="1800" dirty="0" smtClean="0"/>
              <a:t>アドレスをダイレクトに指定すると、</a:t>
            </a:r>
            <a:r>
              <a:rPr lang="en-US" altLang="ja-JP" sz="1800" dirty="0" smtClean="0"/>
              <a:t>NTT </a:t>
            </a:r>
            <a:r>
              <a:rPr lang="ja-JP" altLang="en-US" sz="1800" dirty="0" smtClean="0"/>
              <a:t>ドコモの </a:t>
            </a:r>
            <a:r>
              <a:rPr lang="en-US" altLang="ja-JP" sz="1800" dirty="0" smtClean="0"/>
              <a:t>IPv6 SS </a:t>
            </a:r>
            <a:r>
              <a:rPr lang="ja-JP" altLang="en-US" sz="1800" dirty="0" smtClean="0"/>
              <a:t>等の </a:t>
            </a:r>
            <a:r>
              <a:rPr lang="en-US" altLang="ja-JP" sz="1800" dirty="0" smtClean="0"/>
              <a:t>NAT64/DNS64 </a:t>
            </a:r>
            <a:r>
              <a:rPr lang="ja-JP" altLang="en-US" sz="1800" dirty="0" smtClean="0"/>
              <a:t>環境において正常に通信することができないことから、リダイレクト先 </a:t>
            </a:r>
            <a:r>
              <a:rPr lang="en-US" altLang="ja-JP" sz="1800" dirty="0" smtClean="0"/>
              <a:t>IPv4 </a:t>
            </a:r>
            <a:r>
              <a:rPr lang="ja-JP" altLang="en-US" sz="1800" dirty="0" smtClean="0"/>
              <a:t>アドレスの代わりに、その </a:t>
            </a:r>
            <a:r>
              <a:rPr lang="en-US" altLang="ja-JP" sz="1800" dirty="0" smtClean="0"/>
              <a:t>IPv4 </a:t>
            </a:r>
            <a:r>
              <a:rPr lang="ja-JP" altLang="en-US" sz="1800" dirty="0" smtClean="0"/>
              <a:t>アドレスを埋め込んだ </a:t>
            </a:r>
            <a:r>
              <a:rPr lang="en-US" altLang="ja-JP" sz="1800" dirty="0" smtClean="0"/>
              <a:t>DNS FQDN </a:t>
            </a:r>
            <a:r>
              <a:rPr lang="ja-JP" altLang="en-US" sz="1800" dirty="0" smtClean="0"/>
              <a:t>を使用し、</a:t>
            </a:r>
            <a:r>
              <a:rPr lang="en-US" altLang="ja-JP" sz="1800" dirty="0" smtClean="0"/>
              <a:t>DNS64 </a:t>
            </a:r>
            <a:r>
              <a:rPr lang="ja-JP" altLang="en-US" sz="1800" dirty="0" smtClean="0"/>
              <a:t>によって透過的にそのアドレスを </a:t>
            </a:r>
            <a:r>
              <a:rPr lang="en-US" altLang="ja-JP" sz="1800" dirty="0" smtClean="0"/>
              <a:t>NAT64 </a:t>
            </a:r>
            <a:r>
              <a:rPr lang="ja-JP" altLang="en-US" sz="1800" dirty="0" smtClean="0"/>
              <a:t>アドレスに変換してもらうような仕組みを実現しているのである。</a:t>
            </a:r>
            <a:endParaRPr lang="en-US" altLang="ja-JP" sz="1800" dirty="0" smtClean="0"/>
          </a:p>
          <a:p>
            <a:pPr>
              <a:lnSpc>
                <a:spcPct val="100000"/>
              </a:lnSpc>
            </a:pPr>
            <a:r>
              <a:rPr kumimoji="1" lang="ja-JP" altLang="en-US" sz="1800" dirty="0" smtClean="0"/>
              <a:t>これを実現するため、</a:t>
            </a:r>
            <a:r>
              <a:rPr kumimoji="1" lang="en-US" altLang="ja-JP" sz="1800" dirty="0" smtClean="0"/>
              <a:t>IPv4 </a:t>
            </a:r>
            <a:r>
              <a:rPr kumimoji="1" lang="ja-JP" altLang="en-US" sz="1800" dirty="0" smtClean="0"/>
              <a:t>→ </a:t>
            </a:r>
            <a:r>
              <a:rPr lang="en-US" altLang="ja-JP" sz="1800" dirty="0" smtClean="0"/>
              <a:t>DNS FQDN </a:t>
            </a:r>
            <a:r>
              <a:rPr lang="ja-JP" altLang="en-US" sz="1800" dirty="0" smtClean="0"/>
              <a:t>のアドレス自動生成</a:t>
            </a:r>
            <a:r>
              <a:rPr lang="ja-JP" altLang="en-US" sz="1800" dirty="0"/>
              <a:t>に</a:t>
            </a:r>
            <a:r>
              <a:rPr lang="ja-JP" altLang="en-US" sz="1800" dirty="0" smtClean="0"/>
              <a:t>「</a:t>
            </a:r>
            <a:r>
              <a:rPr lang="en-US" altLang="ja-JP" sz="1800" dirty="0" smtClean="0"/>
              <a:t>websocket.jp</a:t>
            </a:r>
            <a:r>
              <a:rPr lang="ja-JP" altLang="en-US" sz="1800" dirty="0"/>
              <a:t>」サンプルワイルドカード </a:t>
            </a:r>
            <a:r>
              <a:rPr lang="en-US" altLang="ja-JP" sz="1800" dirty="0"/>
              <a:t>DNS </a:t>
            </a:r>
            <a:r>
              <a:rPr lang="ja-JP" altLang="en-US" sz="1800" dirty="0" smtClean="0"/>
              <a:t>インフラを利用している。</a:t>
            </a:r>
            <a:endParaRPr lang="en-US" altLang="ja-JP" sz="1800" dirty="0" smtClean="0"/>
          </a:p>
          <a:p>
            <a:pPr>
              <a:lnSpc>
                <a:spcPct val="100000"/>
              </a:lnSpc>
            </a:pPr>
            <a:r>
              <a:rPr kumimoji="1" lang="en-US" altLang="ja-JP" sz="1800" dirty="0" smtClean="0"/>
              <a:t>9-13 </a:t>
            </a:r>
            <a:r>
              <a:rPr kumimoji="1" lang="ja-JP" altLang="en-US" sz="1800" dirty="0" smtClean="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smtClean="0"/>
          </a:p>
          <a:p>
            <a:pPr>
              <a:lnSpc>
                <a:spcPct val="100000"/>
              </a:lnSpc>
            </a:pPr>
            <a:r>
              <a:rPr kumimoji="1" lang="ja-JP" altLang="en-US" sz="1800" dirty="0" smtClean="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smtClean="0"/>
              <a:t>インフラが停止した場合は、</a:t>
            </a:r>
            <a:r>
              <a:rPr lang="ja-JP" altLang="en-US" sz="1800" dirty="0"/>
              <a:t>通常の </a:t>
            </a:r>
            <a:r>
              <a:rPr lang="en-US" altLang="ja-JP" sz="1800" dirty="0"/>
              <a:t>Win32 </a:t>
            </a:r>
            <a:r>
              <a:rPr lang="ja-JP" altLang="en-US" sz="1800" dirty="0"/>
              <a:t>版アプリケーションの通信において</a:t>
            </a:r>
            <a:r>
              <a:rPr lang="ja-JP" altLang="en-US" sz="1800" dirty="0" smtClean="0"/>
              <a:t>も、</a:t>
            </a:r>
            <a:r>
              <a:rPr lang="ja-JP" altLang="en-US" sz="1800" dirty="0"/>
              <a:t>コントローラ → 中継ゲートウェイのリダイレクションの際において、</a:t>
            </a:r>
            <a:r>
              <a:rPr lang="ja-JP" altLang="en-US" sz="1800" dirty="0" smtClean="0"/>
              <a:t>リダイレクトに失敗することになる。</a:t>
            </a:r>
          </a:p>
          <a:p>
            <a:pPr>
              <a:lnSpc>
                <a:spcPct val="100000"/>
              </a:lnSpc>
            </a:pPr>
            <a:r>
              <a:rPr kumimoji="1" lang="ja-JP" altLang="en-US" sz="1800" dirty="0" smtClean="0"/>
              <a:t>そこで、</a:t>
            </a:r>
            <a:r>
              <a:rPr kumimoji="1" lang="en-US" altLang="ja-JP" sz="1800" dirty="0" smtClean="0"/>
              <a:t>9-13</a:t>
            </a:r>
            <a:r>
              <a:rPr kumimoji="1" lang="ja-JP" altLang="en-US" sz="1800" dirty="0" smtClean="0"/>
              <a:t> の注意事項と同様</a:t>
            </a:r>
            <a:r>
              <a:rPr lang="ja-JP" altLang="en-US" sz="1800" dirty="0"/>
              <a:t>に</a:t>
            </a:r>
            <a:r>
              <a:rPr lang="ja-JP" altLang="en-US" sz="1800" dirty="0" smtClean="0"/>
              <a:t>、</a:t>
            </a:r>
            <a:r>
              <a:rPr lang="ja-JP" altLang="en-US" sz="1800" dirty="0"/>
              <a:t>本番システムにおいては</a:t>
            </a:r>
            <a:r>
              <a:rPr lang="ja-JP" altLang="en-US" sz="1800" dirty="0" smtClean="0"/>
              <a:t>、仮に「</a:t>
            </a:r>
            <a:r>
              <a:rPr lang="en-US" altLang="ja-JP" sz="1800" dirty="0"/>
              <a:t> HTML5 </a:t>
            </a:r>
            <a:r>
              <a:rPr lang="ja-JP" altLang="en-US" sz="1800" dirty="0"/>
              <a:t>版 </a:t>
            </a:r>
            <a:r>
              <a:rPr lang="en-US" altLang="ja-JP" sz="1800" dirty="0"/>
              <a:t>Web </a:t>
            </a:r>
            <a:r>
              <a:rPr lang="ja-JP" altLang="en-US" sz="1800" dirty="0" smtClean="0"/>
              <a:t>クライアント用 </a:t>
            </a:r>
            <a:r>
              <a:rPr lang="en-US" altLang="ja-JP" sz="1800" dirty="0" smtClean="0"/>
              <a:t>Web </a:t>
            </a:r>
            <a:r>
              <a:rPr lang="ja-JP" altLang="en-US" sz="1800" dirty="0" smtClean="0"/>
              <a:t>サーバー」を構築する予定がなく、</a:t>
            </a:r>
            <a:r>
              <a:rPr lang="ja-JP" altLang="en-US" sz="1800" dirty="0"/>
              <a:t>通常の </a:t>
            </a:r>
            <a:r>
              <a:rPr lang="en-US" altLang="ja-JP" sz="1800" dirty="0"/>
              <a:t>Win32 </a:t>
            </a:r>
            <a:r>
              <a:rPr lang="ja-JP" altLang="en-US" sz="1800" dirty="0"/>
              <a:t>版アプリケーションの</a:t>
            </a:r>
            <a:r>
              <a:rPr lang="ja-JP" altLang="en-US" sz="1800" dirty="0" smtClean="0"/>
              <a:t>通信のみを利用する場合であっても、システム</a:t>
            </a:r>
            <a:r>
              <a:rPr lang="ja-JP" altLang="en-US" sz="1800" dirty="0"/>
              <a:t>構築者は、</a:t>
            </a:r>
            <a:r>
              <a:rPr lang="en-US" altLang="ja-JP" sz="1800" dirty="0"/>
              <a:t> </a:t>
            </a:r>
            <a:r>
              <a:rPr lang="ja-JP" altLang="en-US" sz="1800" dirty="0" smtClean="0"/>
              <a:t>ワイルドカード </a:t>
            </a:r>
            <a:r>
              <a:rPr lang="en-US" altLang="ja-JP" sz="1800" dirty="0"/>
              <a:t>DNS </a:t>
            </a:r>
            <a:r>
              <a:rPr lang="ja-JP" altLang="en-US" sz="1800" dirty="0" smtClean="0"/>
              <a:t>サーバー </a:t>
            </a:r>
            <a:r>
              <a:rPr lang="en-US" altLang="ja-JP" sz="1800" dirty="0" smtClean="0"/>
              <a:t>(SSL </a:t>
            </a:r>
            <a:r>
              <a:rPr lang="ja-JP" altLang="en-US" sz="1800" dirty="0"/>
              <a:t>証明書</a:t>
            </a:r>
            <a:r>
              <a:rPr lang="ja-JP" altLang="en-US" sz="1800" dirty="0" smtClean="0"/>
              <a:t>インフラは不要である</a:t>
            </a:r>
            <a:r>
              <a:rPr lang="en-US" altLang="ja-JP" sz="1800" dirty="0" smtClean="0"/>
              <a:t>) </a:t>
            </a:r>
            <a:r>
              <a:rPr lang="ja-JP" altLang="en-US" sz="1800" dirty="0" smtClean="0"/>
              <a:t>の</a:t>
            </a:r>
            <a:r>
              <a:rPr lang="ja-JP" altLang="en-US" sz="1800" dirty="0"/>
              <a:t>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a:t>
            </a:r>
            <a:r>
              <a:rPr lang="ja-JP" altLang="en-US" sz="1800" dirty="0" smtClean="0"/>
              <a:t>円程度</a:t>
            </a:r>
            <a:r>
              <a:rPr lang="ja-JP" altLang="en-US" sz="1800" dirty="0"/>
              <a:t>である。</a:t>
            </a:r>
            <a:endParaRPr lang="en-US" altLang="ja-JP" sz="1800" dirty="0"/>
          </a:p>
          <a:p>
            <a:pPr>
              <a:lnSpc>
                <a:spcPct val="100000"/>
              </a:lnSpc>
            </a:pPr>
            <a:r>
              <a:rPr lang="ja-JP" altLang="en-US" sz="1800" dirty="0" smtClean="0"/>
              <a:t>独自</a:t>
            </a:r>
            <a:r>
              <a:rPr lang="ja-JP" altLang="en-US" sz="1800" dirty="0"/>
              <a:t>の</a:t>
            </a:r>
            <a:r>
              <a:rPr lang="ja-JP" altLang="en-US" sz="1800" dirty="0" smtClean="0"/>
              <a:t>「ワイルドカード </a:t>
            </a:r>
            <a:r>
              <a:rPr lang="en-US" altLang="ja-JP" sz="1800" dirty="0"/>
              <a:t>DNS </a:t>
            </a:r>
            <a:r>
              <a:rPr lang="ja-JP" altLang="en-US" sz="1800" dirty="0" smtClean="0"/>
              <a:t>サーバー」</a:t>
            </a:r>
            <a:r>
              <a:rPr lang="ja-JP" altLang="en-US" sz="1800" dirty="0"/>
              <a:t>の自前構築</a:t>
            </a:r>
            <a:r>
              <a:rPr lang="ja-JP" altLang="en-US" sz="1800" dirty="0" smtClean="0"/>
              <a:t>手順は、「</a:t>
            </a:r>
            <a:r>
              <a:rPr lang="en-US" altLang="ja-JP" sz="1800" dirty="0" smtClean="0"/>
              <a:t>9-13</a:t>
            </a:r>
            <a:r>
              <a:rPr lang="ja-JP" altLang="en-US" sz="1800" dirty="0" smtClean="0"/>
              <a:t>」の </a:t>
            </a:r>
            <a:r>
              <a:rPr lang="en-US" altLang="ja-JP" sz="1800" dirty="0" smtClean="0"/>
              <a:t>(3) </a:t>
            </a:r>
            <a:r>
              <a:rPr lang="ja-JP" altLang="en-US" sz="1800" dirty="0" smtClean="0"/>
              <a:t>と同一でよい。また、「</a:t>
            </a:r>
            <a:r>
              <a:rPr lang="en-US" altLang="ja-JP" sz="1800" dirty="0"/>
              <a:t> </a:t>
            </a:r>
            <a:r>
              <a:rPr lang="en-US" altLang="ja-JP" sz="1800" dirty="0" err="1" smtClean="0"/>
              <a:t>IPA_DN_WildCardDnsServer</a:t>
            </a:r>
            <a:r>
              <a:rPr lang="ja-JP" altLang="en-US" sz="1800" dirty="0" smtClean="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smtClean="0"/>
              <a:t>9-13B. </a:t>
            </a:r>
            <a:r>
              <a:rPr kumimoji="1" lang="ja-JP" altLang="en-US" sz="2000" dirty="0" smtClean="0"/>
              <a:t>「</a:t>
            </a:r>
            <a:r>
              <a:rPr kumimoji="1" lang="en-US" altLang="ja-JP" sz="2000" dirty="0" smtClean="0"/>
              <a:t>websocket.jp</a:t>
            </a:r>
            <a:r>
              <a:rPr kumimoji="1" lang="ja-JP" altLang="en-US" sz="2000" dirty="0" smtClean="0"/>
              <a:t>」サンプルワイルドカード </a:t>
            </a:r>
            <a:r>
              <a:rPr kumimoji="1" lang="en-US" altLang="ja-JP" sz="2000" dirty="0" smtClean="0"/>
              <a:t>DNS </a:t>
            </a:r>
            <a:r>
              <a:rPr kumimoji="1" lang="ja-JP" altLang="en-US" sz="2000" dirty="0" smtClean="0"/>
              <a:t>インフラについて 補足 </a:t>
            </a:r>
            <a:r>
              <a:rPr kumimoji="1" lang="en-US" altLang="ja-JP" sz="2000" dirty="0" smtClean="0"/>
              <a:t>(HTML5 </a:t>
            </a:r>
            <a:r>
              <a:rPr kumimoji="1" lang="ja-JP" altLang="en-US" sz="2000" dirty="0" smtClean="0"/>
              <a:t>版 </a:t>
            </a:r>
            <a:r>
              <a:rPr kumimoji="1" lang="en-US" altLang="ja-JP" sz="2000" dirty="0" smtClean="0"/>
              <a:t>Web </a:t>
            </a:r>
            <a:r>
              <a:rPr kumimoji="1" lang="ja-JP" altLang="en-US" sz="2000" dirty="0" smtClean="0"/>
              <a:t>クライアントを使用しない場合でもワイルドカード </a:t>
            </a:r>
            <a:r>
              <a:rPr kumimoji="1" lang="en-US" altLang="ja-JP" sz="2000" dirty="0" smtClean="0"/>
              <a:t>DNS </a:t>
            </a:r>
            <a:r>
              <a:rPr kumimoji="1" lang="ja-JP" altLang="en-US" sz="2000" dirty="0" smtClean="0"/>
              <a:t>インフラは必要である</a:t>
            </a:r>
            <a:r>
              <a:rPr kumimoji="1" lang="en-US" altLang="ja-JP" sz="2000" dirty="0" smtClean="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9-16.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52"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beta8preview4</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beta8preview4</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beta8preview4</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beta8preview4</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10723</TotalTime>
  <Words>66205</Words>
  <Application>Microsoft Office PowerPoint</Application>
  <PresentationFormat>ワイド画面</PresentationFormat>
  <Paragraphs>3471</Paragraphs>
  <Slides>271</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271</vt:i4>
      </vt:variant>
    </vt:vector>
  </HeadingPairs>
  <TitlesOfParts>
    <vt:vector size="283"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4046</cp:revision>
  <dcterms:created xsi:type="dcterms:W3CDTF">2017-10-22T02:50:05Z</dcterms:created>
  <dcterms:modified xsi:type="dcterms:W3CDTF">2021-10-17T15:40:08Z</dcterms:modified>
</cp:coreProperties>
</file>